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20"/>
  </p:notesMasterIdLst>
  <p:sldIdLst>
    <p:sldId id="414" r:id="rId6"/>
    <p:sldId id="2147481884" r:id="rId7"/>
    <p:sldId id="2147481876" r:id="rId8"/>
    <p:sldId id="2147481879" r:id="rId9"/>
    <p:sldId id="2147481880" r:id="rId10"/>
    <p:sldId id="2147481881" r:id="rId11"/>
    <p:sldId id="421" r:id="rId12"/>
    <p:sldId id="2147481885" r:id="rId13"/>
    <p:sldId id="2147481886" r:id="rId14"/>
    <p:sldId id="2147481883" r:id="rId15"/>
    <p:sldId id="2147481887" r:id="rId16"/>
    <p:sldId id="2147481888" r:id="rId17"/>
    <p:sldId id="2147481889" r:id="rId18"/>
    <p:sldId id="2147481890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D91"/>
    <a:srgbClr val="FFFFFF"/>
    <a:srgbClr val="EAF7FC"/>
    <a:srgbClr val="B8E4F6"/>
    <a:srgbClr val="D6F0FA"/>
    <a:srgbClr val="12698C"/>
    <a:srgbClr val="0F5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480AD03-EB6A-4507-A042-81D44759362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B7DBEF-D5C3-4C18-A079-7DE108119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62F9C-B3F5-457D-BBA4-0F49FCC29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- title">
    <p:bg>
      <p:bgPr shadeToTitle="1">
        <a:gradFill flip="none" rotWithShape="1">
          <a:gsLst>
            <a:gs pos="71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86000">
              <a:srgbClr val="A9DEF4"/>
            </a:gs>
            <a:gs pos="100000">
              <a:schemeClr val="accent1"/>
            </a:gs>
            <a:gs pos="5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D8ABF4-74CF-453E-BC16-0BDC34C4A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0" y="2202408"/>
            <a:ext cx="3111500" cy="2380485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outerShdw blurRad="50800" dist="50800" dir="5400000" algn="ctr" rotWithShape="0">
              <a:schemeClr val="bg1"/>
            </a:outerShdw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470D7-726C-4ED1-B028-AE47460656CE}"/>
              </a:ext>
            </a:extLst>
          </p:cNvPr>
          <p:cNvSpPr txBox="1"/>
          <p:nvPr userDrawn="1"/>
        </p:nvSpPr>
        <p:spPr>
          <a:xfrm>
            <a:off x="5864860" y="2274569"/>
            <a:ext cx="364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r>
              <a:rPr lang="en-US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</a:p>
          <a:p>
            <a:r>
              <a:rPr lang="en-US" sz="4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01369-1820-4E09-A2B8-D9E9E701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E460A-4746-43F7-B5B6-07449AE1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5CAC9-D907-4660-8AA7-B048255F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2F22-CDFF-42BB-A0EB-AE551D71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1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5F4961-6699-43DA-AF94-0126540B0A5D}"/>
              </a:ext>
            </a:extLst>
          </p:cNvPr>
          <p:cNvSpPr/>
          <p:nvPr userDrawn="1"/>
        </p:nvSpPr>
        <p:spPr>
          <a:xfrm>
            <a:off x="6202680" y="10578"/>
            <a:ext cx="598932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606215"/>
            <a:ext cx="4231640" cy="2794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0" y="473137"/>
            <a:ext cx="5509260" cy="5837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BEDCBF-EC89-409F-92A8-EEFF2CC20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" y="6326140"/>
            <a:ext cx="646695" cy="49476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B6A1C-77CA-4569-B84E-7A4E2EAC2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449631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4C82D7-F75B-4907-9766-1D39DF6315A2}"/>
              </a:ext>
            </a:extLst>
          </p:cNvPr>
          <p:cNvSpPr/>
          <p:nvPr userDrawn="1"/>
        </p:nvSpPr>
        <p:spPr>
          <a:xfrm>
            <a:off x="0" y="6502396"/>
            <a:ext cx="12192000" cy="366713"/>
          </a:xfrm>
          <a:prstGeom prst="rect">
            <a:avLst/>
          </a:prstGeom>
          <a:gradFill flip="none" rotWithShape="1">
            <a:gsLst>
              <a:gs pos="100000">
                <a:srgbClr val="EAF7FC"/>
              </a:gs>
              <a:gs pos="100000">
                <a:srgbClr val="EAF7FC"/>
              </a:gs>
              <a:gs pos="100000">
                <a:srgbClr val="EAF7FC"/>
              </a:gs>
              <a:gs pos="0">
                <a:schemeClr val="accent1">
                  <a:lumMod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1890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23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200A4-7942-4CEC-B92C-FC8B9C670540}"/>
              </a:ext>
            </a:extLst>
          </p:cNvPr>
          <p:cNvSpPr/>
          <p:nvPr userDrawn="1"/>
        </p:nvSpPr>
        <p:spPr>
          <a:xfrm>
            <a:off x="0" y="0"/>
            <a:ext cx="12192000" cy="366713"/>
          </a:xfrm>
          <a:prstGeom prst="rect">
            <a:avLst/>
          </a:prstGeom>
          <a:gradFill flip="none" rotWithShape="1">
            <a:gsLst>
              <a:gs pos="100000">
                <a:srgbClr val="EAF7FC"/>
              </a:gs>
              <a:gs pos="100000">
                <a:srgbClr val="EAF7FC"/>
              </a:gs>
              <a:gs pos="100000">
                <a:srgbClr val="EAF7FC"/>
              </a:gs>
              <a:gs pos="0">
                <a:schemeClr val="accent1">
                  <a:lumMod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4C40CE-5D55-4765-9930-273EC2F14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" y="5919850"/>
            <a:ext cx="646695" cy="4947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15D52A-4E56-4F8D-9D56-362432969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503985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2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0BE100-7247-4A76-85E5-CD418E8E072D}"/>
              </a:ext>
            </a:extLst>
          </p:cNvPr>
          <p:cNvSpPr/>
          <p:nvPr userDrawn="1"/>
        </p:nvSpPr>
        <p:spPr>
          <a:xfrm>
            <a:off x="0" y="6491287"/>
            <a:ext cx="12192000" cy="366713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1890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23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200A4-7942-4CEC-B92C-FC8B9C670540}"/>
              </a:ext>
            </a:extLst>
          </p:cNvPr>
          <p:cNvSpPr/>
          <p:nvPr userDrawn="1"/>
        </p:nvSpPr>
        <p:spPr>
          <a:xfrm>
            <a:off x="0" y="0"/>
            <a:ext cx="12192000" cy="366713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6E8F87-E2EE-4E97-A9F9-D266E6C1D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919850"/>
            <a:ext cx="646695" cy="49476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EDBFF85-D9A1-4A85-BC94-F9A3C57D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501444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3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F115-4896-4685-8178-B692D8C28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07B30-C376-4549-8230-7FFB371B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7B31C-DBB9-459E-8F40-DA8B80BA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67C7-AD6C-4306-A502-25435DC2922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60CB-9E6B-4563-B13A-C9C11D2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D7E42-2EE2-4FB4-9838-91F1D398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DCA9-3017-467F-99D3-0DC25A2F8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63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2501EF-E03C-44C8-AEC9-EE3EB7558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57993"/>
            <a:ext cx="1480514" cy="1132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B76F6-D68D-445C-B704-7859EC7B934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EDD6F4-8D30-4F29-A3A2-151BF0242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354128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3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25" y="365125"/>
            <a:ext cx="928687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2501EF-E03C-44C8-AEC9-EE3EB7558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67280"/>
            <a:ext cx="1465573" cy="112125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547586-C1F8-4523-8385-7E6519A8D616}"/>
              </a:ext>
            </a:extLst>
          </p:cNvPr>
          <p:cNvSpPr/>
          <p:nvPr userDrawn="1"/>
        </p:nvSpPr>
        <p:spPr>
          <a:xfrm>
            <a:off x="0" y="6719252"/>
            <a:ext cx="12192000" cy="13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E31A2B3-3B12-41D9-BEE4-A982D800D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354128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8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AECE7-F5B6-463B-B6F0-BB1F231D34D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0AB69-EA75-4349-8712-50D9C28C0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187181"/>
            <a:ext cx="646695" cy="4947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CC4FA49-02F0-4E14-893C-B43C4A9B8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310313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6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AECE7-F5B6-463B-B6F0-BB1F231D34D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0AB69-EA75-4349-8712-50D9C28C0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187181"/>
            <a:ext cx="646695" cy="49476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5625BC-A908-4665-8730-2F43B3D33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310313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3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5F4961-6699-43DA-AF94-0126540B0A5D}"/>
              </a:ext>
            </a:extLst>
          </p:cNvPr>
          <p:cNvSpPr/>
          <p:nvPr userDrawn="1"/>
        </p:nvSpPr>
        <p:spPr>
          <a:xfrm>
            <a:off x="0" y="0"/>
            <a:ext cx="59893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488615"/>
            <a:ext cx="4231640" cy="2794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88615"/>
            <a:ext cx="5509260" cy="57293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BEDCBF-EC89-409F-92A8-EEFF2CC20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35" y="6317650"/>
            <a:ext cx="646695" cy="49476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D2F4C-DF33-46A9-9E4C-4F081EBB7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47286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5F4961-6699-43DA-AF94-0126540B0A5D}"/>
              </a:ext>
            </a:extLst>
          </p:cNvPr>
          <p:cNvSpPr/>
          <p:nvPr userDrawn="1"/>
        </p:nvSpPr>
        <p:spPr>
          <a:xfrm>
            <a:off x="0" y="0"/>
            <a:ext cx="59893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488615"/>
            <a:ext cx="4231640" cy="2794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88615"/>
            <a:ext cx="5509260" cy="57293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BEDCBF-EC89-409F-92A8-EEFF2CC20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35" y="6317650"/>
            <a:ext cx="646695" cy="49476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3BDF02-049E-455D-8FE7-73AE4EBD4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47286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3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5F4961-6699-43DA-AF94-0126540B0A5D}"/>
              </a:ext>
            </a:extLst>
          </p:cNvPr>
          <p:cNvSpPr/>
          <p:nvPr userDrawn="1"/>
        </p:nvSpPr>
        <p:spPr>
          <a:xfrm>
            <a:off x="6202680" y="0"/>
            <a:ext cx="598932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A8BB5-6DEC-41DC-AADE-B494F62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606215"/>
            <a:ext cx="4231640" cy="2794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464A-9476-4DFD-8924-03E999FC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560" y="488615"/>
            <a:ext cx="5509260" cy="5837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BEDCBF-EC89-409F-92A8-EEFF2CC20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" y="6326140"/>
            <a:ext cx="646695" cy="49476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DDA4EE-58A9-49E1-A848-9406635D5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38360" y="6449631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5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F7873-F99C-4E18-AB6E-71C6B723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4351C-E875-4C46-959E-7563EFC8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8077-D72D-4AD9-B8C3-175BF6C71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DE69-4205-4ADA-B873-C1C63014D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2013 Pyramid Resource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915F-3E6B-4464-B313-91FF726C1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2F22-CDFF-42BB-A0EB-AE551D7191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4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814E0-A265-460E-B841-742571ED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62B41-C958-4FAA-A13E-79F69FE0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7EBB-A7AB-4910-A91F-AD99A2A5B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A66A-881B-4A41-B897-F740A4E10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3"/>
            <a:ext cx="245364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BC88-4AA7-4021-AD47-13B9FD182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7B91-83D2-4F06-AC80-0D5A50186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83" r:id="rId3"/>
    <p:sldLayoutId id="2147483691" r:id="rId4"/>
    <p:sldLayoutId id="2147483685" r:id="rId5"/>
    <p:sldLayoutId id="2147483692" r:id="rId6"/>
    <p:sldLayoutId id="2147483693" r:id="rId7"/>
    <p:sldLayoutId id="2147483694" r:id="rId8"/>
    <p:sldLayoutId id="2147483681" r:id="rId9"/>
    <p:sldLayoutId id="214748368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DJ@pyramidresource.com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ramidresource.com/" TargetMode="External"/><Relationship Id="rId2" Type="http://schemas.openxmlformats.org/officeDocument/2006/relationships/hyperlink" Target="mailto:Admin@pyramidresource.co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13AD7E2-D5EA-4B39-9CA7-4BFCB47FE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316140" y="4187232"/>
            <a:ext cx="2725148" cy="19752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B27900C-5E9B-4473-9327-68694D5E2F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1000"/>
          </a:blip>
          <a:srcRect r="5147" b="9249"/>
          <a:stretch/>
        </p:blipFill>
        <p:spPr>
          <a:xfrm>
            <a:off x="8994458" y="4642971"/>
            <a:ext cx="2727209" cy="197289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B4BED5C-287B-45BB-9737-0FB5E88A3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64733B-6AFF-4CB3-9998-F03DB226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17" y="253850"/>
            <a:ext cx="8660560" cy="43342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B68B67-1423-4B48-A54B-F775167DA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315" y="454990"/>
            <a:ext cx="3294738" cy="1340471"/>
          </a:xfrm>
          <a:prstGeom prst="rect">
            <a:avLst/>
          </a:prstGeom>
        </p:spPr>
      </p:pic>
      <p:sp>
        <p:nvSpPr>
          <p:cNvPr id="33" name="object 19">
            <a:extLst>
              <a:ext uri="{FF2B5EF4-FFF2-40B4-BE49-F238E27FC236}">
                <a16:creationId xmlns:a16="http://schemas.microsoft.com/office/drawing/2014/main" id="{54388736-D0CC-4C03-94F9-81C651C667BD}"/>
              </a:ext>
            </a:extLst>
          </p:cNvPr>
          <p:cNvSpPr/>
          <p:nvPr/>
        </p:nvSpPr>
        <p:spPr>
          <a:xfrm>
            <a:off x="3163268" y="5484143"/>
            <a:ext cx="985196" cy="5422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4DC05282-66F1-4F5E-9302-63F0EC512EA2}"/>
              </a:ext>
            </a:extLst>
          </p:cNvPr>
          <p:cNvSpPr/>
          <p:nvPr/>
        </p:nvSpPr>
        <p:spPr>
          <a:xfrm>
            <a:off x="8009262" y="3365790"/>
            <a:ext cx="1735181" cy="1972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9A797E94-2AD7-4ED5-BD7D-66C64B955C61}"/>
              </a:ext>
            </a:extLst>
          </p:cNvPr>
          <p:cNvSpPr/>
          <p:nvPr/>
        </p:nvSpPr>
        <p:spPr>
          <a:xfrm>
            <a:off x="9833323" y="3359224"/>
            <a:ext cx="1728365" cy="19734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890B2F08-3100-4031-B00B-F10A745DA607}"/>
              </a:ext>
            </a:extLst>
          </p:cNvPr>
          <p:cNvSpPr/>
          <p:nvPr/>
        </p:nvSpPr>
        <p:spPr>
          <a:xfrm>
            <a:off x="6179146" y="3367475"/>
            <a:ext cx="1725945" cy="19652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796AEDF6-4AC5-4286-99E3-102D6D46F113}"/>
              </a:ext>
            </a:extLst>
          </p:cNvPr>
          <p:cNvSpPr/>
          <p:nvPr/>
        </p:nvSpPr>
        <p:spPr>
          <a:xfrm>
            <a:off x="603603" y="3374732"/>
            <a:ext cx="1735973" cy="19461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B58B203F-F6CC-4942-B443-23063D83FC81}"/>
              </a:ext>
            </a:extLst>
          </p:cNvPr>
          <p:cNvSpPr/>
          <p:nvPr/>
        </p:nvSpPr>
        <p:spPr>
          <a:xfrm>
            <a:off x="2451102" y="3370451"/>
            <a:ext cx="1741584" cy="1955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8">
            <a:extLst>
              <a:ext uri="{FF2B5EF4-FFF2-40B4-BE49-F238E27FC236}">
                <a16:creationId xmlns:a16="http://schemas.microsoft.com/office/drawing/2014/main" id="{5E4141F6-A6F7-4978-9B67-78DD4026C406}"/>
              </a:ext>
            </a:extLst>
          </p:cNvPr>
          <p:cNvSpPr/>
          <p:nvPr/>
        </p:nvSpPr>
        <p:spPr>
          <a:xfrm>
            <a:off x="4321889" y="3369080"/>
            <a:ext cx="1749033" cy="1963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5DF48DC-5D97-449C-ACB6-1E4F046756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31" y="5589370"/>
            <a:ext cx="850768" cy="331776"/>
          </a:xfrm>
          <a:prstGeom prst="rect">
            <a:avLst/>
          </a:prstGeom>
        </p:spPr>
      </p:pic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D39772B-F956-4D82-9645-8832676630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72" y="5599306"/>
            <a:ext cx="1044578" cy="355156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A39790D-1B27-4B28-A291-6EC3D3E589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79" y="5589370"/>
            <a:ext cx="846191" cy="3991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B106A0-ACAA-4F2D-BC29-D3A6770CC1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67" y="5545453"/>
            <a:ext cx="863565" cy="4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49B9F-8B19-2FD7-7B0B-6AA25CC5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D318C-E9B8-CDB3-47E0-0A58A238B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55ACF-6FFF-9C2A-DB83-BD91D017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1" y="428769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b="1" dirty="0">
                <a:latin typeface="+mn-lt"/>
              </a:rPr>
              <a:t>Rates for Leadership Coach Certification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CE34B-E398-1B80-E093-0BB57C6D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772"/>
            <a:ext cx="4476997" cy="410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Course Fees:</a:t>
            </a:r>
          </a:p>
          <a:p>
            <a:pPr marL="0" indent="0">
              <a:buNone/>
            </a:pPr>
            <a:r>
              <a:rPr lang="en-US" sz="1700" dirty="0"/>
              <a:t>LENS Premium Members: 	$8,000</a:t>
            </a:r>
          </a:p>
          <a:p>
            <a:pPr marL="0" indent="0">
              <a:buNone/>
            </a:pPr>
            <a:r>
              <a:rPr lang="en-US" sz="1700" dirty="0"/>
              <a:t>Other NCHL Members: 	$8,750</a:t>
            </a:r>
          </a:p>
          <a:p>
            <a:pPr marL="0" indent="0">
              <a:buNone/>
            </a:pPr>
            <a:r>
              <a:rPr lang="en-US" sz="1700" dirty="0"/>
              <a:t>Non-LENS Members: 	$9,500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Class Size: </a:t>
            </a:r>
          </a:p>
          <a:p>
            <a:pPr marL="0" indent="0">
              <a:buNone/>
            </a:pPr>
            <a:r>
              <a:rPr lang="en-US" sz="1600" dirty="0"/>
              <a:t>8 Seats reserved for NCHL, this includes all mentoring requirements.</a:t>
            </a:r>
            <a:endParaRPr lang="en-US" sz="16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Students enrolled on a first come, first served basis – up to 8 for NCHL as participants come from various healthcare communities and partnerships.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0A741-3646-752F-548B-6E8CFB43AE1D}"/>
              </a:ext>
            </a:extLst>
          </p:cNvPr>
          <p:cNvSpPr txBox="1">
            <a:spLocks/>
          </p:cNvSpPr>
          <p:nvPr/>
        </p:nvSpPr>
        <p:spPr>
          <a:xfrm>
            <a:off x="6096000" y="1557772"/>
            <a:ext cx="4924301" cy="4100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 information: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Enrollment opens: 	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Enrollment Closes: 	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15</a:t>
            </a:r>
            <a:r>
              <a:rPr kumimoji="0" lang="en-US" sz="17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Pre-work sent </a:t>
            </a:r>
            <a:r>
              <a:rPr lang="en-US" sz="1700" dirty="0">
                <a:solidFill>
                  <a:srgbClr val="000000"/>
                </a:solidFill>
                <a:latin typeface="Calibri" panose="020F0502020204030204"/>
              </a:rPr>
              <a:t>before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includes: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ICF Ethics Course through ICF (no additional charge)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Questionnaire for onboarding and community building.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Enneagram Assessment – cost covered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*$1,000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reserves seat now (non-refundable)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 in full must be received by April 15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63674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F799-A222-88BB-9AC6-B8395FBA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835ED-FBB0-31CB-07B3-3B66B79ED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0E829D-39AD-4160-06A2-DD31BF94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1" y="428769"/>
            <a:ext cx="10197294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00B0F0"/>
                </a:solidFill>
                <a:latin typeface="+mn-lt"/>
              </a:rPr>
              <a:t>New to NCHL </a:t>
            </a:r>
            <a:r>
              <a:rPr lang="en-US" sz="4000" b="1" dirty="0">
                <a:latin typeface="+mn-lt"/>
              </a:rPr>
              <a:t>– “Healthcare Leader as Coach”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3B6CA2-A421-3A25-06E6-F4128C4F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45" y="1644051"/>
            <a:ext cx="10620555" cy="453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69" b="1" dirty="0"/>
              <a:t>Comprehensive Essential Leadership Coaching Course with Mentor Review Practice</a:t>
            </a:r>
          </a:p>
          <a:p>
            <a:pPr marL="0" indent="0">
              <a:buNone/>
            </a:pPr>
            <a:r>
              <a:rPr lang="en-US" sz="1969" b="1" dirty="0"/>
              <a:t>Purpose</a:t>
            </a:r>
            <a:r>
              <a:rPr lang="en-US" dirty="0"/>
              <a:t>: </a:t>
            </a:r>
            <a:r>
              <a:rPr lang="en-US" sz="1969" dirty="0"/>
              <a:t>Distinguish many roles each leader plays and when to coach for development and when to lead, manage, mentor, or train.  Prepare leaders to use a Core Skills coaching framework to:</a:t>
            </a:r>
          </a:p>
          <a:p>
            <a:pPr marL="704538" lvl="1" indent="-361639" defTabSz="64291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387" dirty="0">
                <a:solidFill>
                  <a:srgbClr val="00B0F0"/>
                </a:solidFill>
                <a:latin typeface="Calibri" panose="020F0502020204030204" pitchFamily="34" charset="0"/>
              </a:rPr>
              <a:t>Distinguish Key Roles – Leader, Mentor, Trainer, Coach</a:t>
            </a:r>
          </a:p>
          <a:p>
            <a:pPr marL="704538" lvl="1" indent="-361639" defTabSz="64291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387" dirty="0">
                <a:solidFill>
                  <a:srgbClr val="00B0F0"/>
                </a:solidFill>
                <a:latin typeface="Calibri" panose="020F0502020204030204" pitchFamily="34" charset="0"/>
              </a:rPr>
              <a:t>Expand self awareness – Who I AM and Who we are Together as Foundation for coaching - - the coach grows too!</a:t>
            </a:r>
          </a:p>
          <a:p>
            <a:pPr marL="704538" lvl="1" indent="-361639" defTabSz="64291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387" dirty="0">
                <a:solidFill>
                  <a:srgbClr val="00B0F0"/>
                </a:solidFill>
                <a:latin typeface="Calibri" panose="020F0502020204030204" pitchFamily="34" charset="0"/>
              </a:rPr>
              <a:t>Explore and practice a proven coaching model to bring out the best in others.  </a:t>
            </a:r>
          </a:p>
          <a:p>
            <a:pPr marL="704538" lvl="1" indent="-361639" defTabSz="64291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387" dirty="0">
                <a:solidFill>
                  <a:srgbClr val="00B0F0"/>
                </a:solidFill>
                <a:latin typeface="Calibri" panose="020F0502020204030204" pitchFamily="34" charset="0"/>
              </a:rPr>
              <a:t>Buddy coaches assigned for practice through the 7 weeks to practice discreet skills building assignments from each class.</a:t>
            </a:r>
            <a:br>
              <a:rPr lang="en-US" sz="1387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endParaRPr lang="en-US" sz="1387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69" b="1" dirty="0"/>
              <a:t>Cohorts of 10 min-20 max:</a:t>
            </a:r>
            <a:r>
              <a:rPr lang="en-US" sz="1969" dirty="0"/>
              <a:t> Ideal for Faculty, HROD, Directors, Chairs, Vice Chairs, mentors at any level! This is our first open enrollment program.  </a:t>
            </a:r>
            <a:r>
              <a:rPr lang="en-US" sz="1969" b="1" i="1" dirty="0">
                <a:solidFill>
                  <a:srgbClr val="00B0F0"/>
                </a:solidFill>
              </a:rPr>
              <a:t>Contact us for inhouse programs if that is a better fit</a:t>
            </a:r>
            <a:r>
              <a:rPr lang="en-US" sz="1969" dirty="0"/>
              <a:t>.</a:t>
            </a:r>
            <a:br>
              <a:rPr lang="en-US" sz="1969" dirty="0"/>
            </a:br>
            <a:br>
              <a:rPr lang="en-US" sz="1687" dirty="0"/>
            </a:br>
            <a:r>
              <a:rPr lang="en-US" sz="1969" b="1" dirty="0"/>
              <a:t>Delivery</a:t>
            </a:r>
            <a:r>
              <a:rPr lang="en-US" b="1" dirty="0"/>
              <a:t>:</a:t>
            </a:r>
          </a:p>
          <a:p>
            <a:pPr lvl="1"/>
            <a:r>
              <a:rPr lang="en-US" sz="1687" dirty="0"/>
              <a:t>Virtual 7-Week Program for 2-hour highly experiential sessions with like minded professionals</a:t>
            </a:r>
          </a:p>
          <a:p>
            <a:pPr lvl="1"/>
            <a:r>
              <a:rPr lang="en-US" sz="1687" dirty="0"/>
              <a:t>Workbook and session handouts</a:t>
            </a:r>
          </a:p>
          <a:p>
            <a:pPr lvl="1"/>
            <a:r>
              <a:rPr lang="en-US" sz="1687" b="1" dirty="0"/>
              <a:t>Qualifies for 16 CMEs and CCEUs (Continuing Coach Education Units)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F06DB7D-D06F-260D-EA05-C920D6D9AF6B}"/>
              </a:ext>
            </a:extLst>
          </p:cNvPr>
          <p:cNvSpPr/>
          <p:nvPr/>
        </p:nvSpPr>
        <p:spPr>
          <a:xfrm>
            <a:off x="414643" y="101747"/>
            <a:ext cx="1276134" cy="121528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8762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15972-070D-2B77-2EB2-56318B42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A1DF7-7977-675F-CBB9-AB303CDE6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203C9-7510-F2A0-273F-A84E2C2F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1" y="428769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4000" b="1" dirty="0">
                <a:latin typeface="+mn-lt"/>
              </a:rPr>
              <a:t>2025</a:t>
            </a:r>
            <a:r>
              <a:rPr lang="en-US" sz="3600" b="1" dirty="0"/>
              <a:t> </a:t>
            </a:r>
            <a:r>
              <a:rPr lang="en-US" sz="4000" b="1" dirty="0">
                <a:latin typeface="+mn-lt"/>
              </a:rPr>
              <a:t>Rates for “HCI Leader as Coach”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2D20E7-600B-C5E9-6F9E-DE85F9D4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772"/>
            <a:ext cx="4476997" cy="4100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b="1" dirty="0"/>
              <a:t>Course Fees:</a:t>
            </a:r>
          </a:p>
          <a:p>
            <a:pPr marL="0" indent="0">
              <a:buNone/>
            </a:pPr>
            <a:r>
              <a:rPr lang="en-US" sz="1700" dirty="0"/>
              <a:t>LENS Premium Members: 	</a:t>
            </a:r>
            <a:r>
              <a:rPr lang="en-US" sz="1700" b="1" dirty="0">
                <a:solidFill>
                  <a:srgbClr val="00B0F0"/>
                </a:solidFill>
              </a:rPr>
              <a:t>$ 2,850 </a:t>
            </a:r>
          </a:p>
          <a:p>
            <a:pPr marL="0" indent="0">
              <a:buNone/>
            </a:pPr>
            <a:r>
              <a:rPr lang="en-US" sz="1700" dirty="0"/>
              <a:t>Other NCHL Members: 	</a:t>
            </a:r>
            <a:r>
              <a:rPr lang="en-US" sz="1700" b="1" dirty="0">
                <a:solidFill>
                  <a:srgbClr val="00B0F0"/>
                </a:solidFill>
              </a:rPr>
              <a:t>$ 3,200</a:t>
            </a:r>
          </a:p>
          <a:p>
            <a:pPr marL="0" indent="0">
              <a:buNone/>
            </a:pPr>
            <a:r>
              <a:rPr lang="en-US" sz="1700" dirty="0"/>
              <a:t>Non-LENS Members: 	</a:t>
            </a:r>
            <a:r>
              <a:rPr lang="en-US" sz="1700" b="1" dirty="0">
                <a:solidFill>
                  <a:srgbClr val="00B0F0"/>
                </a:solidFill>
              </a:rPr>
              <a:t>$ 3,750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Class Size: </a:t>
            </a:r>
          </a:p>
          <a:p>
            <a:pPr marL="0" indent="0">
              <a:buNone/>
            </a:pPr>
            <a:r>
              <a:rPr lang="en-US" sz="1600" dirty="0"/>
              <a:t>10 minimum and up to 20 Seats</a:t>
            </a:r>
          </a:p>
          <a:p>
            <a:pPr marL="0" indent="0">
              <a:buNone/>
            </a:pPr>
            <a:r>
              <a:rPr lang="en-US" sz="1600" i="1" dirty="0"/>
              <a:t>Tentative schedule = Options</a:t>
            </a:r>
          </a:p>
          <a:p>
            <a:pPr marL="0" indent="0">
              <a:buNone/>
            </a:pPr>
            <a:r>
              <a:rPr lang="en-US" sz="1600" i="1" dirty="0"/>
              <a:t>	April – May:  Wednesdays 12-2PM EDT</a:t>
            </a:r>
          </a:p>
          <a:p>
            <a:pPr marL="0" indent="0">
              <a:buNone/>
            </a:pPr>
            <a:r>
              <a:rPr lang="en-US" sz="1600" i="1" dirty="0"/>
              <a:t>	or Fridays – TBD </a:t>
            </a:r>
          </a:p>
          <a:p>
            <a:pPr marL="0" indent="0">
              <a:buNone/>
            </a:pPr>
            <a:r>
              <a:rPr lang="en-US" sz="1600" i="1" dirty="0"/>
              <a:t>	or mid summer TBD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>
                <a:solidFill>
                  <a:srgbClr val="00B0F0"/>
                </a:solidFill>
              </a:rPr>
              <a:t>Dates TBD mid December, 2024</a:t>
            </a:r>
            <a:r>
              <a:rPr lang="en-US" sz="1600" i="1" dirty="0"/>
              <a:t>.  Let us know interest!!  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00B0F0"/>
                </a:solidFill>
              </a:rPr>
              <a:t>Email </a:t>
            </a:r>
            <a:r>
              <a:rPr lang="en-US" sz="1600" i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DJ@pyramidresource.com</a:t>
            </a:r>
            <a:r>
              <a:rPr lang="en-US" sz="1600" i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E9AA9-8D56-3F9C-41D2-367CD65AA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715" y="1829756"/>
            <a:ext cx="3789929" cy="28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ABEF-6BA5-DD83-18CA-ADC8D386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52EF1-99C9-705B-ADF1-0B889C347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A89057-23C0-72E3-2847-A3A59CF5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1" y="428769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New to NCHL – Bridge to PCC Program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3FFBE0-D70D-6219-8DB4-7870D677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69" b="1" dirty="0"/>
              <a:t>For Coaches seeking continuing coach education and preparation for the PCC credential who have completed our NCHL Signature, Level One course.  This continuation is for an additional. . 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000" dirty="0"/>
              <a:t>49.5 hours of coach specific training</a:t>
            </a:r>
          </a:p>
          <a:p>
            <a:pPr lvl="1"/>
            <a:r>
              <a:rPr lang="en-US" sz="2000" dirty="0"/>
              <a:t>39 hours of core skills and 10.5 hours of healthcare focused coach training</a:t>
            </a:r>
          </a:p>
          <a:p>
            <a:pPr lvl="1"/>
            <a:r>
              <a:rPr lang="en-US" sz="2000" dirty="0"/>
              <a:t>One individual coaching session with faculty mentor</a:t>
            </a:r>
          </a:p>
          <a:p>
            <a:pPr lvl="1"/>
            <a:r>
              <a:rPr lang="en-US" sz="2000" dirty="0"/>
              <a:t>5 additional mentoring lab hours</a:t>
            </a:r>
          </a:p>
          <a:p>
            <a:pPr marL="0" indent="0">
              <a:buNone/>
            </a:pPr>
            <a:r>
              <a:rPr lang="en-US" sz="2000" b="1" dirty="0"/>
              <a:t>Core skills Courses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00B0F0"/>
                </a:solidFill>
              </a:rPr>
              <a:t>Business of Coaching * Organizational Systems * Mastering the Language of Archetypes * Group and Team Coaching * Mentor Labs</a:t>
            </a:r>
          </a:p>
          <a:p>
            <a:pPr marL="0" indent="0">
              <a:buNone/>
            </a:pPr>
            <a:r>
              <a:rPr lang="en-US" sz="2000" b="1" dirty="0"/>
              <a:t>Healthcare Specific Classes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00B0F0"/>
                </a:solidFill>
              </a:rPr>
              <a:t>Coaching the Healthcare Leader * Mindfulness * Reigniting Passion and Purpose, Coaching the Disillusioned * Applications/Integrations for Healthcare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195197DD-B242-9809-9F96-6B638DED9827}"/>
              </a:ext>
            </a:extLst>
          </p:cNvPr>
          <p:cNvSpPr/>
          <p:nvPr/>
        </p:nvSpPr>
        <p:spPr>
          <a:xfrm>
            <a:off x="457200" y="428769"/>
            <a:ext cx="1276134" cy="121528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4578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DF8F-50F2-360B-2127-04FA0BFF3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12D99-EBDA-5C5C-AF72-A18E40F29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0ABF4-F03A-4D78-282C-8743564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769"/>
            <a:ext cx="10447485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b="1" dirty="0">
                <a:latin typeface="+mn-lt"/>
              </a:rPr>
              <a:t>2025</a:t>
            </a:r>
            <a:r>
              <a:rPr lang="en-US" sz="3600" b="1" dirty="0"/>
              <a:t> </a:t>
            </a:r>
            <a:r>
              <a:rPr lang="en-US" sz="4000" b="1" dirty="0">
                <a:solidFill>
                  <a:srgbClr val="00B0F0"/>
                </a:solidFill>
              </a:rPr>
              <a:t>NCHL Special </a:t>
            </a:r>
            <a:r>
              <a:rPr lang="en-US" sz="4000" b="1" dirty="0">
                <a:latin typeface="+mn-lt"/>
              </a:rPr>
              <a:t>Rates for Virtual Bridge to PCC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2F08C7-3C87-8D97-839B-CDC5972C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772"/>
            <a:ext cx="4476997" cy="41001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/>
              <a:t>Course Fees:</a:t>
            </a:r>
          </a:p>
          <a:p>
            <a:pPr marL="0" indent="0">
              <a:buNone/>
            </a:pPr>
            <a:r>
              <a:rPr lang="en-US" sz="1700" dirty="0"/>
              <a:t>$3,500/person for NCHL Members</a:t>
            </a:r>
          </a:p>
          <a:p>
            <a:pPr marL="0" indent="0">
              <a:buNone/>
            </a:pPr>
            <a:r>
              <a:rPr lang="en-US" sz="1700" dirty="0"/>
              <a:t>Contact us for more info:  </a:t>
            </a:r>
            <a:r>
              <a:rPr lang="en-US" sz="17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Admin@pyramidresource.com</a:t>
            </a:r>
            <a:r>
              <a:rPr lang="en-US" sz="1700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1" dirty="0"/>
              <a:t>Class Size and Schedule: </a:t>
            </a:r>
          </a:p>
          <a:p>
            <a:pPr marL="0" indent="0">
              <a:buNone/>
            </a:pPr>
            <a:r>
              <a:rPr lang="en-US" sz="1600" b="1" i="1" dirty="0">
                <a:solidFill>
                  <a:srgbClr val="00B0F0"/>
                </a:solidFill>
              </a:rPr>
              <a:t>Only 5 seats </a:t>
            </a:r>
            <a:r>
              <a:rPr lang="en-US" sz="1600" dirty="0"/>
              <a:t>available – be among the first to enroll and join a group of 10 physician and talent leaders who continue their PCC education through May!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January 2025 – May 2025</a:t>
            </a:r>
          </a:p>
          <a:p>
            <a:pPr marL="0" indent="0" algn="ctr">
              <a:buNone/>
            </a:pPr>
            <a:endParaRPr lang="en-US" sz="1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Brochures posted on the Pyramid Resource Group website: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www.pyramidresource.com</a:t>
            </a:r>
            <a:r>
              <a:rPr lang="en-US" sz="1600" dirty="0">
                <a:solidFill>
                  <a:srgbClr val="00B0F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Go to Coach Training and download Bridge to PCC Program Winter – Spring 2025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Or see brochure in the breakout room at NCHL Conference November 19</a:t>
            </a:r>
            <a:r>
              <a:rPr lang="en-US" sz="1600" baseline="30000" dirty="0">
                <a:solidFill>
                  <a:srgbClr val="00B0F0"/>
                </a:solidFill>
              </a:rPr>
              <a:t>th</a:t>
            </a:r>
            <a:r>
              <a:rPr lang="en-US" sz="1600" dirty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1026" name="Picture 2" descr="Free Photo happy black doctor talking to a presenter during an educational event at convention center">
            <a:extLst>
              <a:ext uri="{FF2B5EF4-FFF2-40B4-BE49-F238E27FC236}">
                <a16:creationId xmlns:a16="http://schemas.microsoft.com/office/drawing/2014/main" id="{B96BB859-55AB-5881-250A-C0DA86FA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91" y="1735921"/>
            <a:ext cx="5083295" cy="33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0FE30-E1B3-A62E-212D-43FED6EE2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587D0-951A-6519-67E1-72A80C9E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03D70-1E9E-A40D-B33F-542FC80E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310"/>
            <a:ext cx="10515600" cy="11890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The Business Case for Coaching in Healthcare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C19518-77EE-62C0-F3E1-A9FEC5CC369A}"/>
              </a:ext>
            </a:extLst>
          </p:cNvPr>
          <p:cNvSpPr/>
          <p:nvPr/>
        </p:nvSpPr>
        <p:spPr>
          <a:xfrm>
            <a:off x="2266545" y="1363896"/>
            <a:ext cx="1935804" cy="1047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Retention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E351B7-12CD-9E5A-8201-F659618C0C3C}"/>
              </a:ext>
            </a:extLst>
          </p:cNvPr>
          <p:cNvSpPr/>
          <p:nvPr/>
        </p:nvSpPr>
        <p:spPr>
          <a:xfrm>
            <a:off x="3234447" y="2608045"/>
            <a:ext cx="1935804" cy="1047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Engagement and Satisfaction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F0D45-2F31-9320-E301-DF3153DC5049}"/>
              </a:ext>
            </a:extLst>
          </p:cNvPr>
          <p:cNvSpPr/>
          <p:nvPr/>
        </p:nvSpPr>
        <p:spPr>
          <a:xfrm>
            <a:off x="4202349" y="3852194"/>
            <a:ext cx="1935804" cy="1047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Career Advancement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993898-7E68-1418-2586-3C9C1939FFED}"/>
              </a:ext>
            </a:extLst>
          </p:cNvPr>
          <p:cNvSpPr/>
          <p:nvPr/>
        </p:nvSpPr>
        <p:spPr>
          <a:xfrm>
            <a:off x="5170251" y="5096343"/>
            <a:ext cx="1935804" cy="1047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Career Extension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3FE16-F08D-3D06-EF6D-D9C51AD3FD37}"/>
              </a:ext>
            </a:extLst>
          </p:cNvPr>
          <p:cNvSpPr txBox="1"/>
          <p:nvPr/>
        </p:nvSpPr>
        <p:spPr>
          <a:xfrm>
            <a:off x="4358802" y="1425971"/>
            <a:ext cx="683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Retaining professional healthcare providers is vital. The replacement costs, particularly for these providers, professionals and administrators are extremely high – often double the salary for those who leave.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961D0-9F3E-8342-24A6-577B45778DD1}"/>
              </a:ext>
            </a:extLst>
          </p:cNvPr>
          <p:cNvSpPr txBox="1"/>
          <p:nvPr/>
        </p:nvSpPr>
        <p:spPr>
          <a:xfrm>
            <a:off x="5398853" y="2726076"/>
            <a:ext cx="5798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 more advanced, personalized approach to development is required to keep highly educated and skilled professionals motivated, leading to higher retention, engagement and the prevention of burnout.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D25AE-16F6-0E86-66C8-C1074D84A436}"/>
              </a:ext>
            </a:extLst>
          </p:cNvPr>
          <p:cNvSpPr txBox="1"/>
          <p:nvPr/>
        </p:nvSpPr>
        <p:spPr>
          <a:xfrm>
            <a:off x="6393507" y="3942386"/>
            <a:ext cx="5798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Professionals need space to advance in their careers, either through </a:t>
            </a:r>
          </a:p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new challenges and responsibilities or being able to contribute to the state </a:t>
            </a:r>
          </a:p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of the art in healthcare.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CACBC-1DEC-9C43-2477-A0BD30F106B3}"/>
              </a:ext>
            </a:extLst>
          </p:cNvPr>
          <p:cNvSpPr txBox="1"/>
          <p:nvPr/>
        </p:nvSpPr>
        <p:spPr>
          <a:xfrm>
            <a:off x="7246398" y="5257836"/>
            <a:ext cx="4566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New roles beyond retirement, extend service, reduce their clinical workloads, develop a cadre of coaches, creates a pathway for developing the next generation of leaders.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99906-BBB1-C43B-2ADC-A1AF74319E5C}"/>
              </a:ext>
            </a:extLst>
          </p:cNvPr>
          <p:cNvSpPr txBox="1"/>
          <p:nvPr/>
        </p:nvSpPr>
        <p:spPr>
          <a:xfrm>
            <a:off x="629578" y="3277015"/>
            <a:ext cx="27487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Numerous studies have documented the positive impact of coaching. There are four key benefits of building a coaching culture in healthcare.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2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EC04-58F5-F3E8-AF37-00ECF8D61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2A786-D87A-9E57-722E-252BB76AD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961E8D-0789-09E6-C30F-F899027F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871" y="198871"/>
            <a:ext cx="92868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Relevant Trends in Healthcare Coaching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05C038-989F-F499-0476-60144667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238105"/>
            <a:ext cx="11304493" cy="4802187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Senior leaders are becoming more proactive and selective about who to coach within the organization </a:t>
            </a:r>
            <a:r>
              <a:rPr lang="en-US" sz="1800" dirty="0">
                <a:cs typeface="Calibri" panose="020F0502020204030204" pitchFamily="34" charset="0"/>
              </a:rPr>
              <a:t>– often leaders need to have a performance conversation, which they don’t know how to have.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More training for leaders to coach </a:t>
            </a:r>
            <a:r>
              <a:rPr lang="en-US" sz="1800" dirty="0">
                <a:cs typeface="Calibri" panose="020F0502020204030204" pitchFamily="34" charset="0"/>
              </a:rPr>
              <a:t>– more leadership development so they interface effectively with administrators and colleagues.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More coaching for senior leaders </a:t>
            </a:r>
            <a:r>
              <a:rPr lang="en-US" sz="1800" dirty="0">
                <a:cs typeface="Calibri" panose="020F0502020204030204" pitchFamily="34" charset="0"/>
              </a:rPr>
              <a:t>where there is a sense of sadness or discontent. 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Coaching executives </a:t>
            </a:r>
            <a:r>
              <a:rPr lang="en-US" sz="1800" dirty="0">
                <a:cs typeface="Calibri" panose="020F0502020204030204" pitchFamily="34" charset="0"/>
              </a:rPr>
              <a:t>for innovation in planning.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More Groups </a:t>
            </a:r>
            <a:r>
              <a:rPr lang="en-US" sz="1800" dirty="0">
                <a:cs typeface="Calibri" panose="020F0502020204030204" pitchFamily="34" charset="0"/>
              </a:rPr>
              <a:t>– efficient – peer support – sustainable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Reducing barriers for access to wellness coaching </a:t>
            </a:r>
            <a:r>
              <a:rPr lang="en-US" sz="1800" dirty="0">
                <a:cs typeface="Calibri" panose="020F0502020204030204" pitchFamily="34" charset="0"/>
              </a:rPr>
              <a:t>– shift culture to self care as a personal obligation.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>
                <a:cs typeface="Calibri" panose="020F0502020204030204" pitchFamily="34" charset="0"/>
              </a:rPr>
              <a:t>Senior providers/chairs need to </a:t>
            </a:r>
            <a:r>
              <a:rPr lang="en-US" sz="1800" b="1" dirty="0">
                <a:cs typeface="Calibri" panose="020F0502020204030204" pitchFamily="34" charset="0"/>
              </a:rPr>
              <a:t>shift from sacrifice and lack of self care to model balance</a:t>
            </a:r>
            <a:r>
              <a:rPr lang="en-US" sz="1800" dirty="0">
                <a:cs typeface="Calibri" panose="020F0502020204030204" pitchFamily="34" charset="0"/>
              </a:rPr>
              <a:t>.  “Coaching requires quite a bit of confidence and courage to cut through this level of impression management”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>
                <a:cs typeface="Calibri" panose="020F0502020204030204" pitchFamily="34" charset="0"/>
              </a:rPr>
              <a:t>Realize </a:t>
            </a:r>
            <a:r>
              <a:rPr lang="en-US" sz="1800" b="1" dirty="0">
                <a:cs typeface="Calibri" panose="020F0502020204030204" pitchFamily="34" charset="0"/>
              </a:rPr>
              <a:t>when to bring in professional coaches outside the organization </a:t>
            </a:r>
            <a:r>
              <a:rPr lang="en-US" sz="1800" dirty="0">
                <a:cs typeface="Calibri" panose="020F0502020204030204" pitchFamily="34" charset="0"/>
              </a:rPr>
              <a:t>when talent leaders coach those who can hire/fire… there is always an underlying agenda.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>
                <a:cs typeface="Calibri" panose="020F0502020204030204" pitchFamily="34" charset="0"/>
              </a:rPr>
              <a:t>Teaming</a:t>
            </a:r>
            <a:r>
              <a:rPr lang="en-US" sz="1800" dirty="0">
                <a:cs typeface="Calibri" panose="020F0502020204030204" pitchFamily="34" charset="0"/>
              </a:rPr>
              <a:t> – across all provider model balance.  Effective team coaching is new in this space.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4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FA004-2341-D50F-D963-DD5CD3315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CE68-CD94-FF47-1F2A-55B8A4A0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778A3-DD08-46AE-8B36-3C67B5F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The Great Resignation or Quiet Quitting?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B95D2A-422D-3C26-7EFE-3603F1CE2293}"/>
              </a:ext>
            </a:extLst>
          </p:cNvPr>
          <p:cNvSpPr/>
          <p:nvPr/>
        </p:nvSpPr>
        <p:spPr>
          <a:xfrm>
            <a:off x="1902690" y="1921165"/>
            <a:ext cx="3602182" cy="17733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2813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hysicians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indent="0" defTabSz="912813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 can also be the great reprioritization which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the “great reduction” – and, a request to work less hours.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C662DE-8623-A31F-F5A5-9206A7EC65EB}"/>
              </a:ext>
            </a:extLst>
          </p:cNvPr>
          <p:cNvSpPr/>
          <p:nvPr/>
        </p:nvSpPr>
        <p:spPr>
          <a:xfrm>
            <a:off x="6156035" y="1921165"/>
            <a:ext cx="3602182" cy="17733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912813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Nurses and Other Providers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912813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id-level, they may not leave the practice of medicine, but they can be hired away easily for perceived better cultures, more pay or less hours.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3E9E9-D448-EED4-9D49-82C68D0FFA4A}"/>
              </a:ext>
            </a:extLst>
          </p:cNvPr>
          <p:cNvSpPr txBox="1"/>
          <p:nvPr/>
        </p:nvSpPr>
        <p:spPr>
          <a:xfrm>
            <a:off x="2078180" y="4296009"/>
            <a:ext cx="8589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i="1" dirty="0"/>
              <a:t>These trends change the frame for coaching in healthcare. HCI brings cohorts together who are committed to change the conversation and the cultures in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282195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7DA9-44B0-49C1-B628-7CDD0EF9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F2442-B494-2709-16C0-2B0CD0780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84B8D-5ACC-1CBC-286A-DF0B52ED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49"/>
            <a:ext cx="10515600" cy="11890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Coaching…</a:t>
            </a:r>
            <a:br>
              <a:rPr lang="en-US" sz="4000" b="1" dirty="0">
                <a:latin typeface="+mn-lt"/>
              </a:rPr>
            </a:br>
            <a:r>
              <a:rPr lang="en-US" sz="3600" b="1" dirty="0">
                <a:latin typeface="+mn-lt"/>
              </a:rPr>
              <a:t>The great disruptor and tool for leading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2BF0-B812-E6D8-E5DF-0FBEAE82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6" y="1825624"/>
            <a:ext cx="10808854" cy="451230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Our unique approach to teaching coaching skills for healthcare professionals is based on two core beliefs:</a:t>
            </a:r>
            <a:br>
              <a:rPr lang="en-US" sz="2000" dirty="0"/>
            </a:br>
            <a:endParaRPr lang="en-US" dirty="0"/>
          </a:p>
          <a:p>
            <a:pPr lvl="8"/>
            <a:r>
              <a:rPr lang="en-US" sz="2000" dirty="0"/>
              <a:t>The most effective coaching conveys ownership of outcomes in a change agile and learning culture</a:t>
            </a:r>
            <a:br>
              <a:rPr lang="en-US" sz="2000" dirty="0"/>
            </a:br>
            <a:endParaRPr lang="en-US" sz="2000" dirty="0"/>
          </a:p>
          <a:p>
            <a:pPr lvl="8"/>
            <a:r>
              <a:rPr lang="en-US" sz="2000" dirty="0"/>
              <a:t>Leadership that embraces coaching begins with deep listening and a dialog that starts with, “what can you imagine?”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1AB78-8D97-489B-CA0E-29993AE4D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65" y="28274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670E2-2AC5-611F-EDF0-FC118FB6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1C02C-91E6-577C-7CEF-66C3485C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F9F4C-846C-4DC3-AE98-6230D3AC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28" y="309707"/>
            <a:ext cx="455923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What is Coaching?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7986-86E7-E312-4FCF-7AAEA99C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0" y="1963888"/>
            <a:ext cx="6375400" cy="4390240"/>
          </a:xfrm>
        </p:spPr>
        <p:txBody>
          <a:bodyPr/>
          <a:lstStyle/>
          <a:p>
            <a:r>
              <a:rPr lang="en-US" sz="2000" dirty="0">
                <a:cs typeface="Times New Roman" panose="02020603050405020304" pitchFamily="18" charset="0"/>
              </a:rPr>
              <a:t>The International Coaching Federation (ICF) defines coaching as </a:t>
            </a:r>
            <a:r>
              <a:rPr lang="en-US" sz="2000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partnering</a:t>
            </a:r>
            <a:r>
              <a:rPr lang="en-US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with clients in a thought-provoking and creative process that inspires them to maximize their personal and professional potential, which is particularly important in today’s uncertain and complex environment. 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Coaches honor the client as the expert in his or her life and work and believe every client is </a:t>
            </a:r>
            <a:r>
              <a:rPr lang="en-US" sz="2000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creative, resourceful, and whole</a:t>
            </a:r>
            <a:r>
              <a:rPr lang="en-US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49870A36-A7EA-EF78-9189-85CCD5F0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1" y="1963888"/>
            <a:ext cx="3999244" cy="29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sinesscard, accessory&#10;&#10;Description automatically generated">
            <a:extLst>
              <a:ext uri="{FF2B5EF4-FFF2-40B4-BE49-F238E27FC236}">
                <a16:creationId xmlns:a16="http://schemas.microsoft.com/office/drawing/2014/main" id="{EDFF6079-49FA-4A5A-9939-0B03D6D0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42" y="854850"/>
            <a:ext cx="9332806" cy="582058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A87F8A9-7861-4869-88F8-47609451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0"/>
            <a:ext cx="10336696" cy="114715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Coach Competency Development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8180E-9C88-4125-94BC-EB851016B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2013 Pyramid Resource Group</a:t>
            </a:r>
          </a:p>
        </p:txBody>
      </p:sp>
    </p:spTree>
    <p:extLst>
      <p:ext uri="{BB962C8B-B14F-4D97-AF65-F5344CB8AC3E}">
        <p14:creationId xmlns:p14="http://schemas.microsoft.com/office/powerpoint/2010/main" val="85635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0D09C-3EA6-2648-D5B2-10654988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CAA2B-9CA1-4B59-9117-58F6BB63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F0B48-5AFB-3CB1-7A2F-CC92EBF1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1" y="428769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b="1" dirty="0">
                <a:latin typeface="+mn-lt"/>
              </a:rPr>
              <a:t>Healthcare Coaching Programs for NCHL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D5BBC-B60A-6022-4FE7-5D43B6C4A2AB}"/>
              </a:ext>
            </a:extLst>
          </p:cNvPr>
          <p:cNvSpPr txBox="1"/>
          <p:nvPr/>
        </p:nvSpPr>
        <p:spPr>
          <a:xfrm>
            <a:off x="1111136" y="1676400"/>
            <a:ext cx="9612311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NCHL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Leadership Coach Certification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Coach training to become self-aware, wholly curious, and compassionate through </a:t>
            </a:r>
            <a:b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introduction and practice of a conversational model and coach competency toolkit that </a:t>
            </a:r>
            <a:b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satisfies coursework and mentoring requirements for foundational leadership coach certification. </a:t>
            </a:r>
            <a:b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(ICF Associate Coach Certificate).  This </a:t>
            </a:r>
            <a:r>
              <a:rPr lang="en-US" sz="1800" b="0" i="1" dirty="0">
                <a:solidFill>
                  <a:schemeClr val="tx1"/>
                </a:solidFill>
                <a:effectLst/>
                <a:latin typeface="+mn-lt"/>
              </a:rPr>
              <a:t>special 64 Hour Course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includes three virtual intensives, </a:t>
            </a:r>
            <a:b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  <a:t>weekly two-hour virtual classes and mentor labs.  </a:t>
            </a:r>
            <a:br>
              <a:rPr lang="en-US" sz="1800" b="0" i="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8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Leader as Coach Program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br>
              <a:rPr lang="en-US" sz="1800" b="1" i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800" dirty="0"/>
              <a:t>Virtual 7-Week Program with 2-hour highly experiential sessions carrying </a:t>
            </a:r>
            <a:br>
              <a:rPr lang="en-US" sz="1800" dirty="0"/>
            </a:br>
            <a:r>
              <a:rPr lang="en-US" sz="1800" dirty="0"/>
              <a:t>16 CMEs and CCEUs (Continuing Coach Education Units).   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Bridge to PCC</a:t>
            </a:r>
            <a:br>
              <a:rPr lang="en-US" dirty="0"/>
            </a:br>
            <a:r>
              <a:rPr lang="en-US" dirty="0"/>
              <a:t>Available to coaches who hold a Level One or ACC credential and seek continuing coach</a:t>
            </a:r>
            <a:br>
              <a:rPr lang="en-US" dirty="0"/>
            </a:br>
            <a:r>
              <a:rPr lang="en-US" dirty="0"/>
              <a:t>education and preparation for the PCC credential</a:t>
            </a:r>
            <a:endParaRPr lang="en-US" sz="1800" dirty="0"/>
          </a:p>
          <a:p>
            <a:r>
              <a:rPr lang="en-US" sz="1800" b="1" i="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93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32745-9A58-4F5D-0FD9-3D5D220EB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2013 Pyramid Resource Group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1F47A0-DC7C-B46C-E498-346ACD2A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428769"/>
            <a:ext cx="10433553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4000" b="1" dirty="0">
                <a:latin typeface="+mn-lt"/>
              </a:rPr>
              <a:t>NCHL Level One Leadership Coach Certification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E0D70-8514-82F8-2BDD-275211F687DA}"/>
              </a:ext>
            </a:extLst>
          </p:cNvPr>
          <p:cNvSpPr txBox="1"/>
          <p:nvPr/>
        </p:nvSpPr>
        <p:spPr>
          <a:xfrm>
            <a:off x="215660" y="1593337"/>
            <a:ext cx="11800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6D91"/>
                </a:solidFill>
              </a:rPr>
              <a:t>Special Offer NCHL Program for 2025, Convenes August 26, 2025, 7-9PM through January 20</a:t>
            </a:r>
            <a:r>
              <a:rPr lang="en-US" baseline="30000" dirty="0">
                <a:solidFill>
                  <a:srgbClr val="136D91"/>
                </a:solidFill>
              </a:rPr>
              <a:t>th</a:t>
            </a:r>
            <a:r>
              <a:rPr lang="en-US" dirty="0">
                <a:solidFill>
                  <a:srgbClr val="136D91"/>
                </a:solidFill>
              </a:rPr>
              <a:t>,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6D91"/>
                </a:solidFill>
              </a:rPr>
              <a:t>Prerequisite:  NCHL LENS Member, Leadership Experience, completion of a FREE ethics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6D91"/>
                </a:solidFill>
              </a:rPr>
              <a:t>Course objective: Completion of an ICF Level One (ACC) HCI Certification and prepares participants for ICF ACC credential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6D91"/>
                </a:solidFill>
              </a:rPr>
              <a:t>Includes 10 mentor sessions, 7 group and 3 individual recording reviews with mentor faculty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5EE63-6471-BF77-1EC1-18145B1540A5}"/>
              </a:ext>
            </a:extLst>
          </p:cNvPr>
          <p:cNvSpPr txBox="1"/>
          <p:nvPr/>
        </p:nvSpPr>
        <p:spPr>
          <a:xfrm>
            <a:off x="1621767" y="2690635"/>
            <a:ext cx="894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/>
          </a:p>
          <a:p>
            <a:r>
              <a:rPr lang="en-US" b="1" i="1" dirty="0"/>
              <a:t>Eight seats reserved for LENS members – until seats are filled – rates on following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7C23B-95FD-AD54-1522-96D403EF7843}"/>
              </a:ext>
            </a:extLst>
          </p:cNvPr>
          <p:cNvSpPr txBox="1"/>
          <p:nvPr/>
        </p:nvSpPr>
        <p:spPr>
          <a:xfrm>
            <a:off x="772160" y="3321381"/>
            <a:ext cx="100121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Classes Include: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Convene the cohort – 90 min – Evening of Introductions on August 26</a:t>
            </a:r>
            <a:r>
              <a:rPr lang="en-US" sz="1200" b="0" baseline="30000" dirty="0"/>
              <a:t>th</a:t>
            </a:r>
            <a:r>
              <a:rPr lang="en-US" sz="1200" b="0" dirty="0"/>
              <a:t>. 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Foundational Intensive #1 – What is Coaching?    Introduces the ICF Core Competencies and the HCI Conversational Model – Coaching in Healthcare.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Contracting for Coaching – Assessing Coachability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Cultivating Self as Coach (Leader as Coach)  Who I am and Who we are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Client Systems and Patterns – Enneagram archetypes and coaching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Mentor Lab #1 – Establish Desired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Humanity and Healthcare Intensive #2 – Exploration – Getting to the Source - Evoking Awareness – Emotions and Motivations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Coaching in Healthcare – Complexity to Creativity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Creating a Culture of Coaching – Road Map to Agility and Change Readiness plus Introduction to Group Coaching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Intensive –Three –Deepening Skills - Facilitating Growth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Mentor Lab #2 – Prep for ICF Coach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Includes Healthcare Specific classes on 2 Saturdays per month from 10:00-11:30AM – coaching the healthcare leader and leaders in transition</a:t>
            </a:r>
            <a:endParaRPr lang="en-US" sz="1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9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I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30B1E4"/>
      </a:accent1>
      <a:accent2>
        <a:srgbClr val="70AC2E"/>
      </a:accent2>
      <a:accent3>
        <a:srgbClr val="105976"/>
      </a:accent3>
      <a:accent4>
        <a:srgbClr val="C2E49C"/>
      </a:accent4>
      <a:accent5>
        <a:srgbClr val="3F601A"/>
      </a:accent5>
      <a:accent6>
        <a:srgbClr val="8CD3F0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HCI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30B1E4"/>
      </a:accent1>
      <a:accent2>
        <a:srgbClr val="70AC2E"/>
      </a:accent2>
      <a:accent3>
        <a:srgbClr val="105976"/>
      </a:accent3>
      <a:accent4>
        <a:srgbClr val="C2E49C"/>
      </a:accent4>
      <a:accent5>
        <a:srgbClr val="3F601A"/>
      </a:accent5>
      <a:accent6>
        <a:srgbClr val="8CD3F0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E60F925ACC74FA6F8B6D2123C1068" ma:contentTypeVersion="18" ma:contentTypeDescription="Create a new document." ma:contentTypeScope="" ma:versionID="f7467557b9124da9efd324743f92f9c8">
  <xsd:schema xmlns:xsd="http://www.w3.org/2001/XMLSchema" xmlns:xs="http://www.w3.org/2001/XMLSchema" xmlns:p="http://schemas.microsoft.com/office/2006/metadata/properties" xmlns:ns2="5066b458-cda4-43a1-982e-8ed5195f1212" xmlns:ns3="0a9f4b5d-a482-4129-99bf-7c92bd6d272c" targetNamespace="http://schemas.microsoft.com/office/2006/metadata/properties" ma:root="true" ma:fieldsID="3bcce1623db56a85635e85614dee3ba4" ns2:_="" ns3:_="">
    <xsd:import namespace="5066b458-cda4-43a1-982e-8ed5195f1212"/>
    <xsd:import namespace="0a9f4b5d-a482-4129-99bf-7c92bd6d27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6b458-cda4-43a1-982e-8ed5195f12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259db2-476e-44f2-90bd-ac3ac1e41551}" ma:internalName="TaxCatchAll" ma:showField="CatchAllData" ma:web="5066b458-cda4-43a1-982e-8ed5195f12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f4b5d-a482-4129-99bf-7c92bd6d2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cd3766-6420-4e51-aebb-06260e2c11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9f4b5d-a482-4129-99bf-7c92bd6d272c">
      <Terms xmlns="http://schemas.microsoft.com/office/infopath/2007/PartnerControls"/>
    </lcf76f155ced4ddcb4097134ff3c332f>
    <TaxCatchAll xmlns="5066b458-cda4-43a1-982e-8ed5195f12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58E43-3977-428E-B56D-423EFBFAF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6b458-cda4-43a1-982e-8ed5195f1212"/>
    <ds:schemaRef ds:uri="0a9f4b5d-a482-4129-99bf-7c92bd6d2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BFB45-0D1B-4FE7-86B1-C63D44241D10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a9f4b5d-a482-4129-99bf-7c92bd6d272c"/>
    <ds:schemaRef ds:uri="http://schemas.microsoft.com/office/2006/documentManagement/types"/>
    <ds:schemaRef ds:uri="http://schemas.microsoft.com/office/2006/metadata/properties"/>
    <ds:schemaRef ds:uri="5066b458-cda4-43a1-982e-8ed5195f121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7082AE-3F72-477F-909A-DEDB7402C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1693</Words>
  <Application>Microsoft Office PowerPoint</Application>
  <PresentationFormat>Widescreen</PresentationFormat>
  <Paragraphs>148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The Business Case for Coaching in Healthcare</vt:lpstr>
      <vt:lpstr>Relevant Trends in Healthcare Coaching</vt:lpstr>
      <vt:lpstr>The Great Resignation or Quiet Quitting?</vt:lpstr>
      <vt:lpstr>Coaching… The great disruptor and tool for leading change</vt:lpstr>
      <vt:lpstr>What is Coaching?</vt:lpstr>
      <vt:lpstr>Coach Competency Development Model</vt:lpstr>
      <vt:lpstr> Healthcare Coaching Programs for NCHL</vt:lpstr>
      <vt:lpstr> NCHL Level One Leadership Coach Certification</vt:lpstr>
      <vt:lpstr> Rates for Leadership Coach Certification</vt:lpstr>
      <vt:lpstr>New to NCHL – “Healthcare Leader as Coach”</vt:lpstr>
      <vt:lpstr> 2025 Rates for “HCI Leader as Coach”</vt:lpstr>
      <vt:lpstr>New to NCHL – Bridge to PCC Program</vt:lpstr>
      <vt:lpstr> 2025 NCHL Special Rates for Virtual Bridge to PCC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Hansen</dc:creator>
  <cp:lastModifiedBy>DJ Mitsch</cp:lastModifiedBy>
  <cp:revision>13</cp:revision>
  <cp:lastPrinted>2024-10-24T19:30:13Z</cp:lastPrinted>
  <dcterms:created xsi:type="dcterms:W3CDTF">2021-08-14T23:34:47Z</dcterms:created>
  <dcterms:modified xsi:type="dcterms:W3CDTF">2024-10-24T20:08:29Z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0x0101001C8E60F925ACC74FA6F8B6D2123C1068</vt:lpwstr>
  </property>
  <property fmtid="{D5CDD505-2E9C-101B-9397-08002B2CF9AE}" pid="3" name="MediaServiceImageTags">
    <vt:lpwstr/>
  </property>
</Properties>
</file>